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3" r:id="rId2"/>
    <p:sldId id="3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0" autoAdjust="0"/>
    <p:restoredTop sz="94660"/>
  </p:normalViewPr>
  <p:slideViewPr>
    <p:cSldViewPr snapToGrid="0">
      <p:cViewPr varScale="1">
        <p:scale>
          <a:sx n="56" d="100"/>
          <a:sy n="56" d="100"/>
        </p:scale>
        <p:origin x="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694DE-E580-4127-9AC9-FC599865D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8D1C1-7444-48F5-B546-3FC5FD70D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AAC5F-90C9-4D29-A752-4C784B0A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F2735-8CD3-471E-BDC7-43D12EE6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AEF27-75C4-428B-AB16-A8CB73CE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6245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96F0F-8DF2-4015-80E2-FB49113E3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90617-6475-4A24-AC37-76AFA58BD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2548A-A3E3-405B-B287-11F9F897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BFF3B-7594-4790-A57B-4E6A8F18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5B168-CA2B-45A4-9CA8-C17FCB06A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00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1418DB-4F1F-4783-AAD7-F5EBF4321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EB155-549A-4AD1-87E0-C34A8624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DF64B-7C8B-4A88-8790-217DF07E2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AACD1-A970-46B1-BBAB-84A9CF8AB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44CCD-7985-44DB-AA5D-DB3884FB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1106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nnovation_graph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0" y="1677989"/>
            <a:ext cx="6502400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blackWhite">
          <a:xfrm>
            <a:off x="1" y="1"/>
            <a:ext cx="12187767" cy="1692275"/>
          </a:xfrm>
          <a:prstGeom prst="rect">
            <a:avLst/>
          </a:prstGeom>
          <a:solidFill>
            <a:srgbClr val="0070C0"/>
          </a:solidFill>
          <a:ln w="3175">
            <a:solidFill>
              <a:srgbClr val="4684B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800" dirty="0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blackWhite">
          <a:xfrm>
            <a:off x="1" y="5164139"/>
            <a:ext cx="12187767" cy="1692275"/>
          </a:xfrm>
          <a:prstGeom prst="rect">
            <a:avLst/>
          </a:prstGeom>
          <a:solidFill>
            <a:srgbClr val="0070C0"/>
          </a:solidFill>
          <a:ln w="317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4684BC"/>
              </a:solidFill>
            </a:endParaRPr>
          </a:p>
        </p:txBody>
      </p:sp>
      <p:pic>
        <p:nvPicPr>
          <p:cNvPr id="7" name="Picture 13" descr="http://dhss/images/logos/njdoh_logo_new_293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667" y="34926"/>
            <a:ext cx="37211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7" name="Rectangle 9"/>
          <p:cNvSpPr>
            <a:spLocks noGrp="1" noChangeArrowheads="1"/>
          </p:cNvSpPr>
          <p:nvPr>
            <p:ph type="ctrTitle"/>
          </p:nvPr>
        </p:nvSpPr>
        <p:spPr bwMode="black">
          <a:xfrm>
            <a:off x="508001" y="2514601"/>
            <a:ext cx="10606617" cy="1470025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8737600" y="6221414"/>
            <a:ext cx="2641600" cy="3111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tabLst/>
              <a:defRPr sz="1000"/>
            </a:lvl1pPr>
          </a:lstStyle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2698751" y="6221413"/>
            <a:ext cx="3862916" cy="311150"/>
          </a:xfrm>
        </p:spPr>
        <p:txBody>
          <a:bodyPr/>
          <a:lstStyle>
            <a:lvl1pPr>
              <a:defRPr sz="13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3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9AAFF-C6AB-43BB-8951-B36B14897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FA710-A8CD-461D-A991-1EFCDCE1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4CD24-C970-4175-8427-B685AC14E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AF42C-4F69-424F-8B6E-CD767565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12CC0-B169-4FF4-A68C-CC1950C5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067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D3A75-4732-4865-98C1-2F2EA2C9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7F0A0-FC02-45C1-8193-7EA248324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B989D-07AE-477E-8BE8-70EB4704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74208-23EF-440B-9E87-A27431AC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79430-15BF-4385-B256-696EBC1E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6003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0C6A7-8BFF-4F34-84E3-5B2554CAD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DB6E-5137-442C-898A-C524471B5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CC96C-5D33-493D-8E14-D7111AF45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1A4D1-AC01-4896-ABAE-CB2A285BE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A2E44-0851-430A-9602-94BCEA7B0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A9C1B-FE83-48F2-B960-CC69B5D3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587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B9DA5-A405-4109-8770-75A3591F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E3BC2-9AD5-487F-BC62-B8702FADF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7EDFB-8DBF-4FC3-ADA8-87A563DD6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1905B1-3C33-4141-A7D6-F6D97B34C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01B6D-BB81-4E12-8D99-BBC65D1A01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1A504-91A9-4657-9419-E48A49A4D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EFAEAA-EF6B-403F-96CE-EF8E8D41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424BE-41D4-4D4C-80A4-47B147F8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9840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E02E5-0037-4C63-9790-AE3889E45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02EE9-419B-4703-BDF7-2928AB27E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E2C568-3D72-4D76-ABCA-46001196B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52BF5E-291B-4D2D-8DD7-A672996C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265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83CB74-F1C4-4278-AAD4-F5712579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97CC38-B120-48B5-9921-DA103110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42AAC-E382-4E81-B87A-D8F19A54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50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AD1C-367E-4BAA-B7AD-E9924F44B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7456B-EE69-47EF-BF7C-D01566C74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069D4-EB36-4119-A531-6697F2C99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50C6B-857D-43A1-9B8F-24882724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EDF4C-4795-465A-B401-4F4E8F9C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28B19-07B8-4407-946B-404C4E79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235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7E2BB-2F29-4A6E-9744-D321FC3B5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F9B428-A400-4C72-889B-8433087DA6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8691A-2474-42B8-B9F6-FBB8FF5F4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A030-20B9-4C6B-9357-51E36EBAE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7C90D-F58D-4337-BF98-A7E2010B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D0D63-840B-46E0-8DEB-AB7704805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522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CE8316-CB0A-49BB-8C2B-FDDFBC27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98F67-02F5-4661-9859-F1937D91E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FD3C8-B41F-4888-B250-E305B1FC1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AF444-9E3A-4632-8D54-5BFFA4267C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81940-722E-438A-83CA-0AA5E374B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3333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ww.state.nj.us/health/fhs/wic/documents/eWIC/APL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nj.gov/health/fhs/wic/vendors/trainingandresources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bolthouse bagged carrots upc">
            <a:extLst>
              <a:ext uri="{FF2B5EF4-FFF2-40B4-BE49-F238E27FC236}">
                <a16:creationId xmlns:a16="http://schemas.microsoft.com/office/drawing/2014/main" id="{E7131EC5-193B-43EA-9DAB-3A9870FBC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993880" y="3767805"/>
            <a:ext cx="1261100" cy="126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bolthouse bagged carrots upc">
            <a:extLst>
              <a:ext uri="{FF2B5EF4-FFF2-40B4-BE49-F238E27FC236}">
                <a16:creationId xmlns:a16="http://schemas.microsoft.com/office/drawing/2014/main" id="{E5A831C8-55E0-41AB-B6DB-25F038E115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4" t="16021" r="10025" b="18717"/>
          <a:stretch/>
        </p:blipFill>
        <p:spPr bwMode="auto">
          <a:xfrm>
            <a:off x="1389014" y="3743342"/>
            <a:ext cx="1604866" cy="1301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D9B29C-6D1F-4B99-8275-7C81BCE5A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431" y="482871"/>
            <a:ext cx="6326770" cy="121615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PLU Mapping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8F51-73CD-4B5C-9890-4780B7F1B8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061172" y="5158974"/>
            <a:ext cx="1993691" cy="373246"/>
          </a:xfrm>
        </p:spPr>
        <p:txBody>
          <a:bodyPr>
            <a:normAutofit/>
          </a:bodyPr>
          <a:lstStyle/>
          <a:p>
            <a:r>
              <a:rPr lang="en-US" sz="14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apl.xlsx (state.nj.us)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7C1AC0-2D34-4D56-87D5-4DF1B08E4C09}"/>
              </a:ext>
            </a:extLst>
          </p:cNvPr>
          <p:cNvSpPr txBox="1"/>
          <p:nvPr/>
        </p:nvSpPr>
        <p:spPr>
          <a:xfrm>
            <a:off x="596953" y="1699026"/>
            <a:ext cx="113641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PLUs must be mapped to the product most similar that is listed on the APL. This applies to any fresh fruit and vegetable in Category 19, Subcategory 001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Bagged/Packaged fresh fruit and vegetables with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UPC’s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will not scan as a WIC authorized food item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 UPC’s must be mapped to PLUs in the APL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Ex. You receive a shipment of Bolthouse Farms bagged baby carrots, which contains a UPC barcode. This UPC must be mapped to a PLU on the APL for baby carrots.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DC6945-C051-4357-A906-22E9CB0D18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970" y="3676789"/>
            <a:ext cx="7223760" cy="14345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4AF9C3-4588-443A-B7F3-085195ABD9B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87975"/>
            <a:ext cx="2191447" cy="147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66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49F2E-9E22-427C-B930-05B83E9B2D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4064" y="371061"/>
            <a:ext cx="11834191" cy="801723"/>
          </a:xfrm>
        </p:spPr>
        <p:txBody>
          <a:bodyPr>
            <a:normAutofit/>
          </a:bodyPr>
          <a:lstStyle/>
          <a:p>
            <a:r>
              <a:rPr lang="en-US" sz="22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Department of Health | WIC | Vendors Training &amp; Resources (nj.gov)</a:t>
            </a:r>
            <a:endParaRPr lang="es-ES_tradnl" sz="2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76A7F-A149-496A-9845-0844EB6593DD}"/>
              </a:ext>
            </a:extLst>
          </p:cNvPr>
          <p:cNvSpPr txBox="1"/>
          <p:nvPr/>
        </p:nvSpPr>
        <p:spPr>
          <a:xfrm>
            <a:off x="8461591" y="1582340"/>
            <a:ext cx="33793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eWIC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APL link is a reference for NJ WIC Vendors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the APL for PLU mapping of fruits and vegetables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Verify if an item is WIC approved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believe an item should be added to the APL, you may fill the UPC Submission Form for consideration</a:t>
            </a: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A7C064-D4B9-4497-D50C-7E5D88514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64" y="1172784"/>
            <a:ext cx="8160169" cy="530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257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169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1_Office Theme</vt:lpstr>
      <vt:lpstr>PLU Mapping </vt:lpstr>
      <vt:lpstr>PowerPoint Presentation</vt:lpstr>
    </vt:vector>
  </TitlesOfParts>
  <Company>NJDOH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Breton, Allison N [DOH]</dc:creator>
  <cp:lastModifiedBy>Breton, Allison N [DOH]</cp:lastModifiedBy>
  <cp:revision>1</cp:revision>
  <dcterms:created xsi:type="dcterms:W3CDTF">2026-06-04T14:28:05Z</dcterms:created>
  <dcterms:modified xsi:type="dcterms:W3CDTF">2026-06-04T14:30:58Z</dcterms:modified>
</cp:coreProperties>
</file>